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47832-318A-419B-9874-72156C8C3FE5}" type="datetimeFigureOut">
              <a:rPr lang="sr-Latn-RS" smtClean="0"/>
              <a:t>27.3.2017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85661-C941-4D68-A110-A5BF207290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9859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85661-C941-4D68-A110-A5BF20729073}" type="slidenum">
              <a:rPr lang="sr-Latn-RS" smtClean="0"/>
              <a:t>16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9462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AD54-3F7D-48E4-86DE-84C70E45AECB}" type="datetimeFigureOut">
              <a:rPr lang="sr-Latn-RS" smtClean="0"/>
              <a:t>27.3.2017</a:t>
            </a:fld>
            <a:endParaRPr lang="sr-Latn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5477-64D6-4A39-9771-57B18CE673B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AD54-3F7D-48E4-86DE-84C70E45AECB}" type="datetimeFigureOut">
              <a:rPr lang="sr-Latn-RS" smtClean="0"/>
              <a:t>27.3.2017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5477-64D6-4A39-9771-57B18CE673B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AD54-3F7D-48E4-86DE-84C70E45AECB}" type="datetimeFigureOut">
              <a:rPr lang="sr-Latn-RS" smtClean="0"/>
              <a:t>27.3.2017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5477-64D6-4A39-9771-57B18CE673B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AD54-3F7D-48E4-86DE-84C70E45AECB}" type="datetimeFigureOut">
              <a:rPr lang="sr-Latn-RS" smtClean="0"/>
              <a:t>27.3.2017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5477-64D6-4A39-9771-57B18CE673B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AD54-3F7D-48E4-86DE-84C70E45AECB}" type="datetimeFigureOut">
              <a:rPr lang="sr-Latn-RS" smtClean="0"/>
              <a:t>27.3.2017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3315477-64D6-4A39-9771-57B18CE673B8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AD54-3F7D-48E4-86DE-84C70E45AECB}" type="datetimeFigureOut">
              <a:rPr lang="sr-Latn-RS" smtClean="0"/>
              <a:t>27.3.2017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5477-64D6-4A39-9771-57B18CE673B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AD54-3F7D-48E4-86DE-84C70E45AECB}" type="datetimeFigureOut">
              <a:rPr lang="sr-Latn-RS" smtClean="0"/>
              <a:t>27.3.2017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5477-64D6-4A39-9771-57B18CE673B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AD54-3F7D-48E4-86DE-84C70E45AECB}" type="datetimeFigureOut">
              <a:rPr lang="sr-Latn-RS" smtClean="0"/>
              <a:t>27.3.2017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5477-64D6-4A39-9771-57B18CE673B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AD54-3F7D-48E4-86DE-84C70E45AECB}" type="datetimeFigureOut">
              <a:rPr lang="sr-Latn-RS" smtClean="0"/>
              <a:t>27.3.2017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5477-64D6-4A39-9771-57B18CE673B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AD54-3F7D-48E4-86DE-84C70E45AECB}" type="datetimeFigureOut">
              <a:rPr lang="sr-Latn-RS" smtClean="0"/>
              <a:t>27.3.2017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5477-64D6-4A39-9771-57B18CE673B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AD54-3F7D-48E4-86DE-84C70E45AECB}" type="datetimeFigureOut">
              <a:rPr lang="sr-Latn-RS" smtClean="0"/>
              <a:t>27.3.2017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5477-64D6-4A39-9771-57B18CE673B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7EAD54-3F7D-48E4-86DE-84C70E45AECB}" type="datetimeFigureOut">
              <a:rPr lang="sr-Latn-RS" smtClean="0"/>
              <a:t>27.3.2017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315477-64D6-4A39-9771-57B18CE673B8}" type="slidenum">
              <a:rPr lang="sr-Latn-RS" smtClean="0"/>
              <a:t>‹#›</a:t>
            </a:fld>
            <a:endParaRPr lang="sr-Latn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371600"/>
            <a:ext cx="8856984" cy="1828800"/>
          </a:xfrm>
        </p:spPr>
        <p:txBody>
          <a:bodyPr>
            <a:normAutofit/>
          </a:bodyPr>
          <a:lstStyle/>
          <a:p>
            <a:r>
              <a:rPr lang="sr-Cyrl-CS" sz="7200" dirty="0">
                <a:solidFill>
                  <a:schemeClr val="bg1"/>
                </a:solidFill>
                <a:latin typeface="+mn-lt"/>
              </a:rPr>
              <a:t>О </a:t>
            </a:r>
            <a:r>
              <a:rPr lang="sr-Latn-RS" sz="7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sr-Cyrl-CS" sz="7200" dirty="0" smtClean="0">
                <a:solidFill>
                  <a:schemeClr val="bg1"/>
                </a:solidFill>
                <a:latin typeface="+mn-lt"/>
              </a:rPr>
              <a:t>кореновању</a:t>
            </a:r>
            <a:endParaRPr lang="sr-Latn-RS" sz="7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7376864" cy="1512168"/>
          </a:xfrm>
        </p:spPr>
        <p:txBody>
          <a:bodyPr>
            <a:normAutofit lnSpcReduction="10000"/>
          </a:bodyPr>
          <a:lstStyle/>
          <a:p>
            <a:pPr algn="r"/>
            <a:r>
              <a:rPr lang="sr-Latn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Синиша Мозетић</a:t>
            </a:r>
          </a:p>
          <a:p>
            <a:pPr algn="r"/>
            <a:r>
              <a:rPr lang="sr-Latn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Горан Ђурић</a:t>
            </a:r>
          </a:p>
          <a:p>
            <a:pPr algn="r"/>
            <a:r>
              <a:rPr lang="sr-Latn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Биљана Дробњак</a:t>
            </a:r>
            <a:endParaRPr lang="sr-Latn-R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9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27280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66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13690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0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64"/>
            <a:ext cx="8229600" cy="114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848872" cy="297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56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6"/>
            <a:ext cx="7416823" cy="738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9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65192"/>
            <a:ext cx="7416824" cy="573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46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624736" cy="741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22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6624736" cy="9981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640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912767" cy="914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79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6480720" cy="5630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49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6624736" cy="597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231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32688"/>
          </a:xfrm>
        </p:spPr>
        <p:txBody>
          <a:bodyPr/>
          <a:lstStyle/>
          <a:p>
            <a:pPr marL="137160" indent="0" algn="ctr">
              <a:buNone/>
            </a:pPr>
            <a:r>
              <a:rPr lang="sr-Cyrl-CS" b="1" u="sng" dirty="0" smtClean="0">
                <a:solidFill>
                  <a:schemeClr val="bg1"/>
                </a:solidFill>
              </a:rPr>
              <a:t>Увод</a:t>
            </a:r>
            <a:endParaRPr lang="sr-Latn-RS" b="1" u="sng" dirty="0" smtClean="0">
              <a:solidFill>
                <a:schemeClr val="bg1"/>
              </a:solidFill>
            </a:endParaRPr>
          </a:p>
          <a:p>
            <a:endParaRPr lang="sr-Latn-RS" b="1" u="sng" dirty="0">
              <a:solidFill>
                <a:schemeClr val="bg1"/>
              </a:solidFill>
            </a:endParaRPr>
          </a:p>
          <a:p>
            <a:endParaRPr lang="sr-Latn-RS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sr-Cyrl-CS" dirty="0">
                <a:solidFill>
                  <a:schemeClr val="bg1"/>
                </a:solidFill>
              </a:rPr>
              <a:t>        Текст који следи има значајно упориште у ономе што су, између осталих, о појму и симболу корена говорили и написали:</a:t>
            </a:r>
            <a:endParaRPr lang="sr-Latn-RS" dirty="0">
              <a:solidFill>
                <a:schemeClr val="bg1"/>
              </a:solidFill>
            </a:endParaRPr>
          </a:p>
          <a:p>
            <a:pPr marL="137160" lv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- </a:t>
            </a:r>
            <a:r>
              <a:rPr lang="sr-Cyrl-CS" dirty="0" smtClean="0">
                <a:solidFill>
                  <a:schemeClr val="bg1"/>
                </a:solidFill>
              </a:rPr>
              <a:t>наш </a:t>
            </a:r>
            <a:r>
              <a:rPr lang="sr-Cyrl-CS" dirty="0">
                <a:solidFill>
                  <a:schemeClr val="bg1"/>
                </a:solidFill>
              </a:rPr>
              <a:t>математичар, проф. др Ђуро Курепа, у књизи </a:t>
            </a:r>
            <a:r>
              <a:rPr lang="sr-Cyrl-CS" b="1" i="1" dirty="0">
                <a:solidFill>
                  <a:schemeClr val="bg1"/>
                </a:solidFill>
              </a:rPr>
              <a:t>Виша алгебра</a:t>
            </a:r>
            <a:r>
              <a:rPr lang="sr-Cyrl-CS" dirty="0">
                <a:solidFill>
                  <a:schemeClr val="bg1"/>
                </a:solidFill>
              </a:rPr>
              <a:t>  </a:t>
            </a:r>
            <a:r>
              <a:rPr lang="sr-Latn-CS" b="1" i="1" dirty="0">
                <a:solidFill>
                  <a:schemeClr val="bg1"/>
                </a:solidFill>
              </a:rPr>
              <a:t>I </a:t>
            </a:r>
            <a:r>
              <a:rPr lang="sr-Cyrl-CS" dirty="0">
                <a:solidFill>
                  <a:schemeClr val="bg1"/>
                </a:solidFill>
              </a:rPr>
              <a:t>и</a:t>
            </a:r>
            <a:r>
              <a:rPr lang="sr-Cyrl-CS" b="1" i="1" dirty="0">
                <a:solidFill>
                  <a:schemeClr val="bg1"/>
                </a:solidFill>
              </a:rPr>
              <a:t> </a:t>
            </a:r>
            <a:r>
              <a:rPr lang="sr-Latn-CS" b="1" i="1" dirty="0">
                <a:solidFill>
                  <a:schemeClr val="bg1"/>
                </a:solidFill>
              </a:rPr>
              <a:t>II</a:t>
            </a:r>
            <a:r>
              <a:rPr lang="sr-Cyrl-CS" dirty="0">
                <a:solidFill>
                  <a:schemeClr val="bg1"/>
                </a:solidFill>
              </a:rPr>
              <a:t>, објављеној 1965. и 1969. године и </a:t>
            </a:r>
            <a:endParaRPr lang="sr-Latn-RS" dirty="0">
              <a:solidFill>
                <a:schemeClr val="bg1"/>
              </a:solidFill>
            </a:endParaRPr>
          </a:p>
          <a:p>
            <a:pPr marL="137160" lv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- </a:t>
            </a:r>
            <a:r>
              <a:rPr lang="sr-Cyrl-CS" dirty="0" smtClean="0">
                <a:solidFill>
                  <a:schemeClr val="bg1"/>
                </a:solidFill>
              </a:rPr>
              <a:t>руски </a:t>
            </a:r>
            <a:r>
              <a:rPr lang="sr-Cyrl-CS" dirty="0">
                <a:solidFill>
                  <a:schemeClr val="bg1"/>
                </a:solidFill>
              </a:rPr>
              <a:t>математичар проф. др Анатолиј Мушкис, у књизи </a:t>
            </a:r>
            <a:r>
              <a:rPr lang="sr-Cyrl-CS" b="1" i="1" dirty="0">
                <a:solidFill>
                  <a:schemeClr val="bg1"/>
                </a:solidFill>
              </a:rPr>
              <a:t>Увод у математику за инжењере,</a:t>
            </a:r>
            <a:r>
              <a:rPr lang="sr-Cyrl-CS" dirty="0">
                <a:solidFill>
                  <a:schemeClr val="bg1"/>
                </a:solidFill>
              </a:rPr>
              <a:t> објављеној 1975. и 1979. године. </a:t>
            </a:r>
            <a:endParaRPr lang="sr-Latn-RS" dirty="0">
              <a:solidFill>
                <a:schemeClr val="bg1"/>
              </a:solidFill>
            </a:endParaRPr>
          </a:p>
          <a:p>
            <a:endParaRPr lang="sr-Latn-R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0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 marL="137160" indent="0" algn="just">
              <a:buNone/>
            </a:pPr>
            <a:endParaRPr lang="sr-Latn-RS" dirty="0" smtClean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endParaRPr lang="sr-Latn-RS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endParaRPr lang="sr-Latn-RS" dirty="0" smtClean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endParaRPr lang="sr-Latn-RS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sr-Cyrl-CS" dirty="0" smtClean="0">
                <a:solidFill>
                  <a:schemeClr val="bg1"/>
                </a:solidFill>
              </a:rPr>
              <a:t>Текст </a:t>
            </a:r>
            <a:r>
              <a:rPr lang="sr-Cyrl-CS" dirty="0">
                <a:solidFill>
                  <a:schemeClr val="bg1"/>
                </a:solidFill>
              </a:rPr>
              <a:t>је једно кратко путовање у математику 70-их година прошлог века, када су написана и ова два уџбеника на која се позивамо. Надамо се да ће нам ово предавање помоћи да наше ђаке још јасније и убедљивије упознамо са појмом и симболом корена. </a:t>
            </a:r>
            <a:endParaRPr lang="sr-Latn-RS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3077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03912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Latn-RS" dirty="0" smtClean="0">
                <a:solidFill>
                  <a:schemeClr val="bg1"/>
                </a:solidFill>
              </a:rPr>
              <a:t>- </a:t>
            </a:r>
            <a:r>
              <a:rPr lang="sr-Cyrl-CS" dirty="0" smtClean="0">
                <a:solidFill>
                  <a:schemeClr val="bg1"/>
                </a:solidFill>
              </a:rPr>
              <a:t>Професор </a:t>
            </a:r>
            <a:r>
              <a:rPr lang="sr-Cyrl-CS" dirty="0">
                <a:solidFill>
                  <a:schemeClr val="bg1"/>
                </a:solidFill>
              </a:rPr>
              <a:t>Анатолиј Мушкис дао је значајан допринос теорији решавања диференцијалних једначина. Књига коју наводимо преведена је на енглески језик у годинама у којима је руска математика имала највећи углед у свету. </a:t>
            </a:r>
            <a:endParaRPr lang="sr-Latn-RS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-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Cyrl-CS" dirty="0">
                <a:solidFill>
                  <a:schemeClr val="bg1"/>
                </a:solidFill>
              </a:rPr>
              <a:t>Професор Курепа, поред тога што је објавио велики број научних радова и стручних текстова у светским часописима, држао је предавања на универзитетима у Варшави, Паризу, Москви, Јерусалиму, Истанбулу, Кембриџу, Бостону, Чикагу, Берклију, Принстону и Пекингу. Сам Курепа сведочи да је одржао бар по десет предавања у свакој од земаља – Француска, Италија, Немачка, Совјетски савез и САД. </a:t>
            </a:r>
            <a:endParaRPr lang="sr-Latn-R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1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8856984" cy="6120680"/>
          </a:xfrm>
        </p:spPr>
        <p:txBody>
          <a:bodyPr/>
          <a:lstStyle/>
          <a:p>
            <a:pPr marL="137160" indent="0" algn="just">
              <a:buNone/>
            </a:pPr>
            <a:endParaRPr lang="sr-Latn-RS" dirty="0" smtClean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endParaRPr lang="sr-Latn-RS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endParaRPr lang="sr-Latn-RS" dirty="0" smtClean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sr-Cyrl-CS" dirty="0" smtClean="0">
                <a:solidFill>
                  <a:schemeClr val="bg1"/>
                </a:solidFill>
              </a:rPr>
              <a:t>Текстом </a:t>
            </a:r>
            <a:r>
              <a:rPr lang="sr-Cyrl-CS" b="1" i="1" dirty="0">
                <a:solidFill>
                  <a:schemeClr val="bg1"/>
                </a:solidFill>
              </a:rPr>
              <a:t>О кореновању </a:t>
            </a:r>
            <a:r>
              <a:rPr lang="sr-Cyrl-CS" dirty="0">
                <a:solidFill>
                  <a:schemeClr val="bg1"/>
                </a:solidFill>
              </a:rPr>
              <a:t>настојимо да, максимално </a:t>
            </a:r>
            <a:r>
              <a:rPr lang="sr-Cyrl-CS" b="1" dirty="0">
                <a:solidFill>
                  <a:schemeClr val="bg1"/>
                </a:solidFill>
              </a:rPr>
              <a:t>одговорним</a:t>
            </a:r>
            <a:r>
              <a:rPr lang="sr-Cyrl-CS" dirty="0">
                <a:solidFill>
                  <a:schemeClr val="bg1"/>
                </a:solidFill>
              </a:rPr>
              <a:t> приступом, отклонимо све евентуалне недоумице и заблуде, везане за појам и симбол корена, на које су нам, у току вишедеценијске праксе, указивали наши најбољи ученици. </a:t>
            </a:r>
            <a:endParaRPr lang="sr-Latn-RS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1296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2" cy="658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49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0"/>
            <a:ext cx="6336704" cy="7677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11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344816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537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6696744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77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sr-Cyrl-CS" dirty="0">
                <a:solidFill>
                  <a:schemeClr val="bg1"/>
                </a:solidFill>
              </a:rPr>
              <a:t>Избор   </a:t>
            </a:r>
            <a:r>
              <a:rPr lang="sr-Latn-RS" dirty="0">
                <a:solidFill>
                  <a:schemeClr val="bg1"/>
                </a:solidFill>
              </a:rPr>
              <a:t>n-</a:t>
            </a:r>
            <a:r>
              <a:rPr lang="sr-Cyrl-CS" dirty="0">
                <a:solidFill>
                  <a:schemeClr val="bg1"/>
                </a:solidFill>
              </a:rPr>
              <a:t>тог (основног) корена броја   </a:t>
            </a:r>
            <a:r>
              <a:rPr lang="sr-Latn-RS" dirty="0">
                <a:solidFill>
                  <a:schemeClr val="bg1"/>
                </a:solidFill>
              </a:rPr>
              <a:t>a</a:t>
            </a:r>
          </a:p>
          <a:p>
            <a:pPr marL="137160" indent="0">
              <a:buNone/>
            </a:pPr>
            <a:endParaRPr lang="sr-Latn-RS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sr-Latn-RS" dirty="0">
                <a:solidFill>
                  <a:schemeClr val="bg1"/>
                </a:solidFill>
              </a:rPr>
              <a:t>	</a:t>
            </a:r>
            <a:r>
              <a:rPr lang="sr-Cyrl-CS" dirty="0">
                <a:solidFill>
                  <a:schemeClr val="bg1"/>
                </a:solidFill>
              </a:rPr>
              <a:t>ако у скупу </a:t>
            </a:r>
            <a:r>
              <a:rPr lang="sr-Latn-RS" dirty="0">
                <a:solidFill>
                  <a:schemeClr val="bg1"/>
                </a:solidFill>
              </a:rPr>
              <a:t>n-</a:t>
            </a:r>
            <a:r>
              <a:rPr lang="sr-Cyrl-CS" dirty="0">
                <a:solidFill>
                  <a:schemeClr val="bg1"/>
                </a:solidFill>
              </a:rPr>
              <a:t>тих корена броја   </a:t>
            </a:r>
            <a:r>
              <a:rPr lang="sr-Latn-RS" dirty="0">
                <a:solidFill>
                  <a:schemeClr val="bg1"/>
                </a:solidFill>
              </a:rPr>
              <a:t>a  </a:t>
            </a:r>
            <a:r>
              <a:rPr lang="sr-Cyrl-CS" dirty="0">
                <a:solidFill>
                  <a:schemeClr val="bg1"/>
                </a:solidFill>
              </a:rPr>
              <a:t>нема реалних бројева, </a:t>
            </a:r>
            <a:r>
              <a:rPr lang="sr-Latn-RS" dirty="0">
                <a:solidFill>
                  <a:schemeClr val="bg1"/>
                </a:solidFill>
              </a:rPr>
              <a:t>n-</a:t>
            </a:r>
            <a:r>
              <a:rPr lang="sr-Cyrl-CS" dirty="0">
                <a:solidFill>
                  <a:schemeClr val="bg1"/>
                </a:solidFill>
              </a:rPr>
              <a:t>ти (основни)  корен броја   </a:t>
            </a:r>
            <a:r>
              <a:rPr lang="sr-Latn-RS" dirty="0">
                <a:solidFill>
                  <a:schemeClr val="bg1"/>
                </a:solidFill>
              </a:rPr>
              <a:t>a   </a:t>
            </a:r>
            <a:r>
              <a:rPr lang="sr-Cyrl-CS" dirty="0">
                <a:solidFill>
                  <a:schemeClr val="bg1"/>
                </a:solidFill>
              </a:rPr>
              <a:t>је број тог скупа са најмањим аргументом у интервалу [ 0,2┤</a:t>
            </a:r>
            <a:r>
              <a:rPr lang="el-GR" dirty="0">
                <a:solidFill>
                  <a:schemeClr val="bg1"/>
                </a:solidFill>
              </a:rPr>
              <a:t>π )  ;</a:t>
            </a:r>
          </a:p>
          <a:p>
            <a:pPr marL="137160" indent="0">
              <a:buNone/>
            </a:pPr>
            <a:r>
              <a:rPr lang="el-GR" dirty="0">
                <a:solidFill>
                  <a:schemeClr val="bg1"/>
                </a:solidFill>
              </a:rPr>
              <a:t>	</a:t>
            </a:r>
            <a:r>
              <a:rPr lang="sr-Cyrl-CS" dirty="0">
                <a:solidFill>
                  <a:schemeClr val="bg1"/>
                </a:solidFill>
              </a:rPr>
              <a:t>ако у скупу </a:t>
            </a:r>
            <a:r>
              <a:rPr lang="sr-Latn-RS" dirty="0">
                <a:solidFill>
                  <a:schemeClr val="bg1"/>
                </a:solidFill>
              </a:rPr>
              <a:t>n-</a:t>
            </a:r>
            <a:r>
              <a:rPr lang="sr-Cyrl-CS" dirty="0">
                <a:solidFill>
                  <a:schemeClr val="bg1"/>
                </a:solidFill>
              </a:rPr>
              <a:t>тих корена броја   </a:t>
            </a:r>
            <a:r>
              <a:rPr lang="sr-Latn-RS" dirty="0">
                <a:solidFill>
                  <a:schemeClr val="bg1"/>
                </a:solidFill>
              </a:rPr>
              <a:t>a  </a:t>
            </a:r>
            <a:r>
              <a:rPr lang="sr-Cyrl-CS" dirty="0">
                <a:solidFill>
                  <a:schemeClr val="bg1"/>
                </a:solidFill>
              </a:rPr>
              <a:t>има тачно један реалан број, тај број је </a:t>
            </a:r>
            <a:r>
              <a:rPr lang="sr-Latn-RS" dirty="0">
                <a:solidFill>
                  <a:schemeClr val="bg1"/>
                </a:solidFill>
              </a:rPr>
              <a:t>n-</a:t>
            </a:r>
            <a:r>
              <a:rPr lang="sr-Cyrl-CS" dirty="0">
                <a:solidFill>
                  <a:schemeClr val="bg1"/>
                </a:solidFill>
              </a:rPr>
              <a:t>ти (основни)  корен броја   </a:t>
            </a:r>
            <a:r>
              <a:rPr lang="sr-Latn-RS" dirty="0">
                <a:solidFill>
                  <a:schemeClr val="bg1"/>
                </a:solidFill>
              </a:rPr>
              <a:t>a  ;</a:t>
            </a:r>
          </a:p>
          <a:p>
            <a:pPr marL="137160" indent="0">
              <a:buNone/>
            </a:pPr>
            <a:r>
              <a:rPr lang="sr-Latn-RS" dirty="0">
                <a:solidFill>
                  <a:schemeClr val="bg1"/>
                </a:solidFill>
              </a:rPr>
              <a:t>	</a:t>
            </a:r>
            <a:r>
              <a:rPr lang="sr-Cyrl-CS" dirty="0">
                <a:solidFill>
                  <a:schemeClr val="bg1"/>
                </a:solidFill>
              </a:rPr>
              <a:t>ако у скупу </a:t>
            </a:r>
            <a:r>
              <a:rPr lang="sr-Latn-RS" dirty="0">
                <a:solidFill>
                  <a:schemeClr val="bg1"/>
                </a:solidFill>
              </a:rPr>
              <a:t>n-</a:t>
            </a:r>
            <a:r>
              <a:rPr lang="sr-Cyrl-CS" dirty="0">
                <a:solidFill>
                  <a:schemeClr val="bg1"/>
                </a:solidFill>
              </a:rPr>
              <a:t>тих корена броја   </a:t>
            </a:r>
            <a:r>
              <a:rPr lang="sr-Latn-RS" dirty="0">
                <a:solidFill>
                  <a:schemeClr val="bg1"/>
                </a:solidFill>
              </a:rPr>
              <a:t>a  </a:t>
            </a:r>
            <a:r>
              <a:rPr lang="sr-Cyrl-CS" dirty="0">
                <a:solidFill>
                  <a:schemeClr val="bg1"/>
                </a:solidFill>
              </a:rPr>
              <a:t>постоје два реална броја, </a:t>
            </a:r>
            <a:r>
              <a:rPr lang="sr-Latn-RS" dirty="0">
                <a:solidFill>
                  <a:schemeClr val="bg1"/>
                </a:solidFill>
              </a:rPr>
              <a:t>n-</a:t>
            </a:r>
            <a:r>
              <a:rPr lang="sr-Cyrl-CS" dirty="0">
                <a:solidFill>
                  <a:schemeClr val="bg1"/>
                </a:solidFill>
              </a:rPr>
              <a:t>ти (основни)  корен броја   </a:t>
            </a:r>
            <a:r>
              <a:rPr lang="sr-Latn-RS" dirty="0">
                <a:solidFill>
                  <a:schemeClr val="bg1"/>
                </a:solidFill>
              </a:rPr>
              <a:t>a  </a:t>
            </a:r>
            <a:r>
              <a:rPr lang="sr-Cyrl-CS" dirty="0">
                <a:solidFill>
                  <a:schemeClr val="bg1"/>
                </a:solidFill>
              </a:rPr>
              <a:t>је онај од њих чији је аргумент мањи. </a:t>
            </a:r>
          </a:p>
          <a:p>
            <a:pPr marL="137160" indent="0">
              <a:buNone/>
            </a:pPr>
            <a:r>
              <a:rPr lang="sr-Cyrl-CS" dirty="0">
                <a:solidFill>
                  <a:schemeClr val="bg1"/>
                </a:solidFill>
              </a:rPr>
              <a:t>Напомена:</a:t>
            </a:r>
          </a:p>
          <a:p>
            <a:pPr marL="137160" indent="0">
              <a:buNone/>
            </a:pPr>
            <a:r>
              <a:rPr lang="sr-Cyrl-CS" dirty="0" smtClean="0">
                <a:solidFill>
                  <a:schemeClr val="bg1"/>
                </a:solidFill>
              </a:rPr>
              <a:t>аргумент </a:t>
            </a:r>
            <a:r>
              <a:rPr lang="sr-Cyrl-CS" dirty="0">
                <a:solidFill>
                  <a:schemeClr val="bg1"/>
                </a:solidFill>
              </a:rPr>
              <a:t>позитивног реалног броја   </a:t>
            </a:r>
            <a:r>
              <a:rPr lang="sr-Latn-RS" dirty="0">
                <a:solidFill>
                  <a:schemeClr val="bg1"/>
                </a:solidFill>
              </a:rPr>
              <a:t>a     </a:t>
            </a:r>
            <a:r>
              <a:rPr lang="sr-Cyrl-CS" dirty="0">
                <a:solidFill>
                  <a:schemeClr val="bg1"/>
                </a:solidFill>
              </a:rPr>
              <a:t>је      </a:t>
            </a:r>
            <a:r>
              <a:rPr lang="el-GR" dirty="0">
                <a:solidFill>
                  <a:schemeClr val="bg1"/>
                </a:solidFill>
              </a:rPr>
              <a:t>φ=0   ;</a:t>
            </a:r>
          </a:p>
          <a:p>
            <a:pPr marL="137160" indent="0">
              <a:buNone/>
            </a:pPr>
            <a:r>
              <a:rPr lang="sr-Cyrl-CS" dirty="0" smtClean="0">
                <a:solidFill>
                  <a:schemeClr val="bg1"/>
                </a:solidFill>
              </a:rPr>
              <a:t>аргумент </a:t>
            </a:r>
            <a:r>
              <a:rPr lang="sr-Cyrl-CS" dirty="0">
                <a:solidFill>
                  <a:schemeClr val="bg1"/>
                </a:solidFill>
              </a:rPr>
              <a:t>негативног реалног броја   </a:t>
            </a:r>
            <a:r>
              <a:rPr lang="sr-Latn-RS" dirty="0">
                <a:solidFill>
                  <a:schemeClr val="bg1"/>
                </a:solidFill>
              </a:rPr>
              <a:t>a    </a:t>
            </a:r>
            <a:r>
              <a:rPr lang="sr-Cyrl-CS" dirty="0">
                <a:solidFill>
                  <a:schemeClr val="bg1"/>
                </a:solidFill>
              </a:rPr>
              <a:t>је   </a:t>
            </a:r>
            <a:r>
              <a:rPr lang="el-GR" dirty="0">
                <a:solidFill>
                  <a:schemeClr val="bg1"/>
                </a:solidFill>
              </a:rPr>
              <a:t>φ= π   ;</a:t>
            </a:r>
          </a:p>
          <a:p>
            <a:pPr marL="137160" indent="0">
              <a:buNone/>
            </a:pPr>
            <a:r>
              <a:rPr lang="sr-Cyrl-CS" dirty="0" smtClean="0">
                <a:solidFill>
                  <a:schemeClr val="bg1"/>
                </a:solidFill>
              </a:rPr>
              <a:t>аргумент </a:t>
            </a:r>
            <a:r>
              <a:rPr lang="sr-Cyrl-CS" dirty="0">
                <a:solidFill>
                  <a:schemeClr val="bg1"/>
                </a:solidFill>
              </a:rPr>
              <a:t>броја   </a:t>
            </a:r>
            <a:r>
              <a:rPr lang="sr-Latn-RS" dirty="0">
                <a:solidFill>
                  <a:schemeClr val="bg1"/>
                </a:solidFill>
              </a:rPr>
              <a:t>a=0  </a:t>
            </a:r>
            <a:r>
              <a:rPr lang="sr-Cyrl-CS" dirty="0">
                <a:solidFill>
                  <a:schemeClr val="bg1"/>
                </a:solidFill>
              </a:rPr>
              <a:t>није дефинисан. </a:t>
            </a:r>
          </a:p>
          <a:p>
            <a:pPr marL="137160" indent="0">
              <a:buNone/>
            </a:pPr>
            <a:endParaRPr lang="sr-Cyrl-CS" dirty="0"/>
          </a:p>
          <a:p>
            <a:pPr marL="137160" indent="0">
              <a:buNone/>
            </a:pPr>
            <a:endParaRPr lang="sr-Cyrl-CS" dirty="0"/>
          </a:p>
          <a:p>
            <a:pPr marL="137160" indent="0">
              <a:buNone/>
            </a:pPr>
            <a:endParaRPr lang="sr-Cyrl-CS" dirty="0"/>
          </a:p>
          <a:p>
            <a:pPr marL="137160" indent="0">
              <a:buNone/>
            </a:pPr>
            <a:endParaRPr lang="sr-Cyrl-CS" dirty="0"/>
          </a:p>
          <a:p>
            <a:pPr marL="137160" indent="0">
              <a:buNone/>
            </a:pPr>
            <a:endParaRPr lang="sr-Cyrl-CS" dirty="0"/>
          </a:p>
          <a:p>
            <a:pPr marL="137160" indent="0">
              <a:buNone/>
            </a:pPr>
            <a:endParaRPr lang="sr-Cyrl-CS" dirty="0"/>
          </a:p>
          <a:p>
            <a:pPr marL="137160" indent="0">
              <a:buNone/>
            </a:pPr>
            <a:endParaRPr lang="sr-Cyrl-CS" dirty="0"/>
          </a:p>
          <a:p>
            <a:pPr marL="137160" indent="0">
              <a:buNone/>
            </a:pPr>
            <a:endParaRPr lang="sr-Cyrl-CS" dirty="0"/>
          </a:p>
          <a:p>
            <a:pPr marL="137160" indent="0">
              <a:buNone/>
            </a:pPr>
            <a:endParaRPr lang="sr-Cyrl-CS" dirty="0"/>
          </a:p>
          <a:p>
            <a:pPr marL="137160" indent="0">
              <a:buNone/>
            </a:pPr>
            <a:endParaRPr lang="sr-Cyrl-CS" dirty="0"/>
          </a:p>
          <a:p>
            <a:pPr marL="137160" indent="0">
              <a:buNone/>
            </a:pPr>
            <a:endParaRPr lang="sr-Cyrl-CS" dirty="0"/>
          </a:p>
          <a:p>
            <a:pPr marL="13716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8871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288</Words>
  <Application>Microsoft Office PowerPoint</Application>
  <PresentationFormat>On-screen Show (4:3)</PresentationFormat>
  <Paragraphs>41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О  кореновању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 кореновању</dc:title>
  <dc:creator>ismail - [2010]</dc:creator>
  <cp:lastModifiedBy>ismail - [2010]</cp:lastModifiedBy>
  <cp:revision>6</cp:revision>
  <dcterms:created xsi:type="dcterms:W3CDTF">2017-03-27T17:29:41Z</dcterms:created>
  <dcterms:modified xsi:type="dcterms:W3CDTF">2017-03-27T20:24:42Z</dcterms:modified>
</cp:coreProperties>
</file>